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80" r:id="rId2"/>
    <p:sldMasterId id="2147483792" r:id="rId3"/>
    <p:sldMasterId id="2147483804" r:id="rId4"/>
    <p:sldMasterId id="2147483840" r:id="rId5"/>
    <p:sldMasterId id="2147483852" r:id="rId6"/>
    <p:sldMasterId id="2147483864" r:id="rId7"/>
    <p:sldMasterId id="2147483876" r:id="rId8"/>
  </p:sldMasterIdLst>
  <p:notesMasterIdLst>
    <p:notesMasterId r:id="rId33"/>
  </p:notesMasterIdLst>
  <p:sldIdLst>
    <p:sldId id="275" r:id="rId9"/>
    <p:sldId id="257" r:id="rId10"/>
    <p:sldId id="288" r:id="rId11"/>
    <p:sldId id="277" r:id="rId12"/>
    <p:sldId id="289" r:id="rId13"/>
    <p:sldId id="291" r:id="rId14"/>
    <p:sldId id="292" r:id="rId15"/>
    <p:sldId id="282" r:id="rId16"/>
    <p:sldId id="283" r:id="rId17"/>
    <p:sldId id="293" r:id="rId18"/>
    <p:sldId id="287" r:id="rId19"/>
    <p:sldId id="294" r:id="rId20"/>
    <p:sldId id="298" r:id="rId21"/>
    <p:sldId id="301" r:id="rId22"/>
    <p:sldId id="264" r:id="rId23"/>
    <p:sldId id="270" r:id="rId24"/>
    <p:sldId id="296" r:id="rId25"/>
    <p:sldId id="303" r:id="rId26"/>
    <p:sldId id="302" r:id="rId27"/>
    <p:sldId id="311" r:id="rId28"/>
    <p:sldId id="308" r:id="rId29"/>
    <p:sldId id="307" r:id="rId30"/>
    <p:sldId id="306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B8"/>
    <a:srgbClr val="06F411"/>
    <a:srgbClr val="00CC00"/>
    <a:srgbClr val="CCCC00"/>
    <a:srgbClr val="EC4B0A"/>
    <a:srgbClr val="BE1CDE"/>
    <a:srgbClr val="A505D1"/>
    <a:srgbClr val="7F7A77"/>
    <a:srgbClr val="1FDB31"/>
    <a:srgbClr val="7604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40" d="100"/>
          <a:sy n="40" d="100"/>
        </p:scale>
        <p:origin x="-183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5DE64-2BA5-47E7-BE32-3FD60BB7FD3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F4E8B66C-F553-45C0-8FD8-918FB6BA3082}" type="pres">
      <dgm:prSet presAssocID="{4D55DE64-2BA5-47E7-BE32-3FD60BB7FD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31CD3-C30E-4FB1-A0AE-A06E6D701549}" type="presOf" srcId="{4D55DE64-2BA5-47E7-BE32-3FD60BB7FD33}" destId="{F4E8B66C-F553-45C0-8FD8-918FB6BA3082}" srcOrd="0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4EEB-6B5D-44FE-B985-1751C2377CBC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03388-EEDE-4110-9433-C88D3D2D8B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2BC8D-3DCD-4CF3-9D18-C9F937592BB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03388-EEDE-4110-9433-C88D3D2D8B5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E:\zakir(pictur)\ফুল\bth_Animated-Flower_zpsa63aa0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534155" cy="6019800"/>
          </a:xfrm>
          <a:prstGeom prst="rect">
            <a:avLst/>
          </a:prstGeom>
          <a:noFill/>
        </p:spPr>
      </p:pic>
      <p:sp>
        <p:nvSpPr>
          <p:cNvPr id="3" name="4-Point Star 2"/>
          <p:cNvSpPr/>
          <p:nvPr/>
        </p:nvSpPr>
        <p:spPr>
          <a:xfrm>
            <a:off x="228600" y="55626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4-Point Star 3"/>
          <p:cNvSpPr/>
          <p:nvPr/>
        </p:nvSpPr>
        <p:spPr>
          <a:xfrm>
            <a:off x="228600" y="39624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-Point Star 4"/>
          <p:cNvSpPr/>
          <p:nvPr/>
        </p:nvSpPr>
        <p:spPr>
          <a:xfrm>
            <a:off x="228600" y="13716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4-Point Star 5"/>
          <p:cNvSpPr/>
          <p:nvPr/>
        </p:nvSpPr>
        <p:spPr>
          <a:xfrm>
            <a:off x="228600" y="22098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4-Point Star 6"/>
          <p:cNvSpPr/>
          <p:nvPr/>
        </p:nvSpPr>
        <p:spPr>
          <a:xfrm>
            <a:off x="228600" y="6096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4-Point Star 7"/>
          <p:cNvSpPr/>
          <p:nvPr/>
        </p:nvSpPr>
        <p:spPr>
          <a:xfrm>
            <a:off x="228600" y="31242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4-Point Star 8"/>
          <p:cNvSpPr/>
          <p:nvPr/>
        </p:nvSpPr>
        <p:spPr>
          <a:xfrm>
            <a:off x="228600" y="4724400"/>
            <a:ext cx="304800" cy="533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838200" y="0"/>
            <a:ext cx="6858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905000" y="0"/>
            <a:ext cx="6858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5943600" y="0"/>
            <a:ext cx="6858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7772400" y="0"/>
            <a:ext cx="6858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2895600" y="0"/>
            <a:ext cx="6858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miley Face 16"/>
          <p:cNvSpPr/>
          <p:nvPr/>
        </p:nvSpPr>
        <p:spPr>
          <a:xfrm>
            <a:off x="228600" y="0"/>
            <a:ext cx="381000" cy="533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miley Face 17"/>
          <p:cNvSpPr/>
          <p:nvPr/>
        </p:nvSpPr>
        <p:spPr>
          <a:xfrm>
            <a:off x="228600" y="6324600"/>
            <a:ext cx="381000" cy="533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miley Face 18"/>
          <p:cNvSpPr/>
          <p:nvPr/>
        </p:nvSpPr>
        <p:spPr>
          <a:xfrm>
            <a:off x="8763000" y="0"/>
            <a:ext cx="381000" cy="533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miley Face 19"/>
          <p:cNvSpPr/>
          <p:nvPr/>
        </p:nvSpPr>
        <p:spPr>
          <a:xfrm>
            <a:off x="8763000" y="6324600"/>
            <a:ext cx="381000" cy="533400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un 20"/>
          <p:cNvSpPr/>
          <p:nvPr/>
        </p:nvSpPr>
        <p:spPr>
          <a:xfrm>
            <a:off x="8686800" y="7620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un 21"/>
          <p:cNvSpPr/>
          <p:nvPr/>
        </p:nvSpPr>
        <p:spPr>
          <a:xfrm>
            <a:off x="8686800" y="36576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n 22"/>
          <p:cNvSpPr/>
          <p:nvPr/>
        </p:nvSpPr>
        <p:spPr>
          <a:xfrm>
            <a:off x="8686800" y="43434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un 23"/>
          <p:cNvSpPr/>
          <p:nvPr/>
        </p:nvSpPr>
        <p:spPr>
          <a:xfrm>
            <a:off x="8686800" y="50292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un 25"/>
          <p:cNvSpPr/>
          <p:nvPr/>
        </p:nvSpPr>
        <p:spPr>
          <a:xfrm>
            <a:off x="8686800" y="16002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n 26"/>
          <p:cNvSpPr/>
          <p:nvPr/>
        </p:nvSpPr>
        <p:spPr>
          <a:xfrm>
            <a:off x="8686800" y="22860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un 27"/>
          <p:cNvSpPr/>
          <p:nvPr/>
        </p:nvSpPr>
        <p:spPr>
          <a:xfrm>
            <a:off x="8686800" y="29718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5-Point Star 29"/>
          <p:cNvSpPr/>
          <p:nvPr/>
        </p:nvSpPr>
        <p:spPr>
          <a:xfrm>
            <a:off x="4038600" y="0"/>
            <a:ext cx="6858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5-Point Star 30"/>
          <p:cNvSpPr/>
          <p:nvPr/>
        </p:nvSpPr>
        <p:spPr>
          <a:xfrm>
            <a:off x="5029200" y="0"/>
            <a:ext cx="685800" cy="4572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6858000" y="0"/>
            <a:ext cx="685800" cy="4572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8528571">
            <a:off x="623150" y="1116655"/>
            <a:ext cx="18321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 rot="20106716">
            <a:off x="4996598" y="4345687"/>
            <a:ext cx="28921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46" name="Sun 45"/>
          <p:cNvSpPr/>
          <p:nvPr/>
        </p:nvSpPr>
        <p:spPr>
          <a:xfrm>
            <a:off x="8686800" y="5638800"/>
            <a:ext cx="457200" cy="609600"/>
          </a:xfrm>
          <a:prstGeom prst="sun">
            <a:avLst/>
          </a:prstGeom>
          <a:solidFill>
            <a:srgbClr val="C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 animBg="1"/>
      <p:bldP spid="44" grpId="0"/>
      <p:bldP spid="45" grpId="0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03D4A8">
                <a:alpha val="76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810000" y="1447800"/>
            <a:ext cx="44196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miley Face 20"/>
          <p:cNvSpPr/>
          <p:nvPr/>
        </p:nvSpPr>
        <p:spPr>
          <a:xfrm>
            <a:off x="10668000" y="4191000"/>
            <a:ext cx="5257800" cy="2133600"/>
          </a:xfrm>
          <a:prstGeom prst="smileyFace">
            <a:avLst>
              <a:gd name="adj" fmla="val 4653"/>
            </a:avLst>
          </a:prstGeom>
          <a:solidFill>
            <a:srgbClr val="A5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Terminator 41"/>
          <p:cNvSpPr/>
          <p:nvPr/>
        </p:nvSpPr>
        <p:spPr>
          <a:xfrm>
            <a:off x="838200" y="5943600"/>
            <a:ext cx="7772400" cy="914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Terminator 40"/>
          <p:cNvSpPr/>
          <p:nvPr/>
        </p:nvSpPr>
        <p:spPr>
          <a:xfrm>
            <a:off x="685800" y="0"/>
            <a:ext cx="7772400" cy="914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n 2"/>
          <p:cNvSpPr/>
          <p:nvPr/>
        </p:nvSpPr>
        <p:spPr>
          <a:xfrm rot="5097974">
            <a:off x="-78702" y="2958828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10419100">
            <a:off x="3764933" y="44472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16045560">
            <a:off x="8384502" y="3111228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 rot="428123">
            <a:off x="4149415" y="6198703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2743200" y="3429000"/>
            <a:ext cx="685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" idx="2"/>
          </p:cNvCxnSpPr>
          <p:nvPr/>
        </p:nvCxnSpPr>
        <p:spPr>
          <a:xfrm rot="5400000">
            <a:off x="-1118065" y="1422485"/>
            <a:ext cx="2845350" cy="19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1333500" y="5219700"/>
            <a:ext cx="320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714206" y="3428206"/>
            <a:ext cx="685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417510" y="1726491"/>
            <a:ext cx="2845350" cy="19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7277100" y="5219700"/>
            <a:ext cx="320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0" y="1371600"/>
            <a:ext cx="4429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পুলিশের কাজঃ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95400" y="2895600"/>
            <a:ext cx="67056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আইন শৃংখলা রক্ষায় কাজ করে।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অপরাধীকে ধরে বিচারের সম্মুখীন করে।</a:t>
            </a: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শহরে সুষ্ঠুভাবে যান চলাচলে সহায়তা করে।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usapo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90600"/>
            <a:ext cx="2954214" cy="1828800"/>
          </a:xfrm>
          <a:prstGeom prst="roundRect">
            <a:avLst>
              <a:gd name="adj" fmla="val 4547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 animBg="1"/>
      <p:bldP spid="41" grpId="0" animBg="1"/>
      <p:bldP spid="3" grpId="0" animBg="1"/>
      <p:bldP spid="4" grpId="0" animBg="1"/>
      <p:bldP spid="5" grpId="0" animBg="1"/>
      <p:bldP spid="7" grpId="0" animBg="1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CCCCFF">
                <a:alpha val="75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771900" y="5562600"/>
            <a:ext cx="2514600" cy="914400"/>
          </a:xfrm>
          <a:prstGeom prst="rect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09800" y="0"/>
            <a:ext cx="5410200" cy="762000"/>
          </a:xfrm>
          <a:prstGeom prst="rect">
            <a:avLst/>
          </a:prstGeom>
          <a:solidFill>
            <a:srgbClr val="EC4B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6331" y="5562600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প্রকৌশলী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E:\zakir(pictur)\chemical-engineer-250_tcm18-87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772400" cy="4235594"/>
          </a:xfrm>
          <a:prstGeom prst="rect">
            <a:avLst/>
          </a:prstGeom>
          <a:noFill/>
        </p:spPr>
      </p:pic>
      <p:sp>
        <p:nvSpPr>
          <p:cNvPr id="15" name="Down Arrow 14"/>
          <p:cNvSpPr/>
          <p:nvPr/>
        </p:nvSpPr>
        <p:spPr>
          <a:xfrm>
            <a:off x="0" y="0"/>
            <a:ext cx="228600" cy="6858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>
            <a:off x="228600" y="0"/>
            <a:ext cx="228600" cy="6858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own Arrow 16"/>
          <p:cNvSpPr/>
          <p:nvPr/>
        </p:nvSpPr>
        <p:spPr>
          <a:xfrm>
            <a:off x="8686800" y="0"/>
            <a:ext cx="228600" cy="6858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8915400" y="0"/>
            <a:ext cx="228600" cy="6858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86000" y="0"/>
            <a:ext cx="525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ছবিতে কী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6" grpId="0"/>
      <p:bldP spid="15" grpId="0" animBg="1"/>
      <p:bldP spid="16" grpId="0" animBg="1"/>
      <p:bldP spid="17" grpId="0" animBg="1"/>
      <p:bldP spid="18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91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3810000" y="1219200"/>
            <a:ext cx="4572000" cy="1143000"/>
          </a:xfrm>
          <a:prstGeom prst="roundRect">
            <a:avLst/>
          </a:prstGeom>
          <a:solidFill>
            <a:srgbClr val="06D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8610600" y="3505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8610600" y="26670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8610600" y="1828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8610600" y="914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1109492">
            <a:off x="8577385" y="20311"/>
            <a:ext cx="533400" cy="8382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0" y="5486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0" y="4648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0" y="3733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0" y="2743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0" y="1828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0" y="914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0" y="0"/>
            <a:ext cx="990600" cy="10668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 rot="14094251">
            <a:off x="794996" y="-21633"/>
            <a:ext cx="729615" cy="1018492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8610600" y="6019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>
            <a:off x="8610600" y="51816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8610600" y="4343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4876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14094251">
            <a:off x="2896543" y="40073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14094251">
            <a:off x="3887141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 rot="14094251">
            <a:off x="4953942" y="40071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 rot="14094251">
            <a:off x="6020742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14094251">
            <a:off x="7087542" y="40071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 rot="14094251">
            <a:off x="8078143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/>
          <p:nvPr/>
        </p:nvSpPr>
        <p:spPr>
          <a:xfrm rot="14094251">
            <a:off x="1905943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3962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30480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2057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1066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152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6629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7543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57912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ame 44"/>
          <p:cNvSpPr/>
          <p:nvPr/>
        </p:nvSpPr>
        <p:spPr>
          <a:xfrm>
            <a:off x="533400" y="457200"/>
            <a:ext cx="8229600" cy="6019800"/>
          </a:xfrm>
          <a:prstGeom prst="frame">
            <a:avLst>
              <a:gd name="adj1" fmla="val 3526"/>
            </a:avLst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10000" y="1219200"/>
            <a:ext cx="4533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প্রকৌশলী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bh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2819400" cy="211455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838200" y="4038600"/>
            <a:ext cx="7620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নতুন নতুন যন্ত্রপাতি তৈরি করেন।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যন্ত্রপাতি মেরামত  ও রক্ষণাবেক্ষন করেন।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রাস্তা, সেতু ও বড় বড় দালান তৈরিতে সহায়তা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8" grpId="0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19400" y="4800600"/>
            <a:ext cx="2971800" cy="1066800"/>
          </a:xfrm>
          <a:prstGeom prst="rect">
            <a:avLst/>
          </a:prstGeom>
          <a:solidFill>
            <a:srgbClr val="BE1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lowchart: Terminator 41"/>
          <p:cNvSpPr/>
          <p:nvPr/>
        </p:nvSpPr>
        <p:spPr>
          <a:xfrm>
            <a:off x="838200" y="5943600"/>
            <a:ext cx="7772400" cy="914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lowchart: Terminator 40"/>
          <p:cNvSpPr/>
          <p:nvPr/>
        </p:nvSpPr>
        <p:spPr>
          <a:xfrm>
            <a:off x="685800" y="0"/>
            <a:ext cx="7772400" cy="9144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n 2"/>
          <p:cNvSpPr/>
          <p:nvPr/>
        </p:nvSpPr>
        <p:spPr>
          <a:xfrm rot="5097974">
            <a:off x="-78702" y="2958828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n 3"/>
          <p:cNvSpPr/>
          <p:nvPr/>
        </p:nvSpPr>
        <p:spPr>
          <a:xfrm rot="10419100">
            <a:off x="3764933" y="44472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16045560">
            <a:off x="8384502" y="3111228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 rot="428123">
            <a:off x="4149415" y="6198703"/>
            <a:ext cx="838200" cy="609600"/>
          </a:xfrm>
          <a:prstGeom prst="can">
            <a:avLst>
              <a:gd name="adj" fmla="val 4999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-2743200" y="3429000"/>
            <a:ext cx="685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3" idx="2"/>
          </p:cNvCxnSpPr>
          <p:nvPr/>
        </p:nvCxnSpPr>
        <p:spPr>
          <a:xfrm rot="5400000">
            <a:off x="-1118065" y="1422485"/>
            <a:ext cx="2845350" cy="19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-1333500" y="5219700"/>
            <a:ext cx="320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714206" y="3428206"/>
            <a:ext cx="6858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417510" y="1726491"/>
            <a:ext cx="2845350" cy="196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7277100" y="5219700"/>
            <a:ext cx="3200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5106194" y="3428206"/>
            <a:ext cx="6858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19" descr="a-shopkeeper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4800600" y="1371600"/>
            <a:ext cx="3901440" cy="3276600"/>
          </a:xfrm>
          <a:prstGeom prst="rect">
            <a:avLst/>
          </a:prstGeom>
        </p:spPr>
      </p:pic>
      <p:pic>
        <p:nvPicPr>
          <p:cNvPr id="23" name="Picture 22" descr="TUR1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4038839" cy="32601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1800" y="4826168"/>
            <a:ext cx="2209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28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33600" y="838200"/>
            <a:ext cx="4758034" cy="646331"/>
          </a:xfrm>
          <a:prstGeom prst="rect">
            <a:avLst/>
          </a:prstGeom>
          <a:solidFill>
            <a:srgbClr val="00CC00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 animBg="1"/>
      <p:bldP spid="41" grpId="0" animBg="1"/>
      <p:bldP spid="3" grpId="0" animBg="1"/>
      <p:bldP spid="4" grpId="0" animBg="1"/>
      <p:bldP spid="5" grpId="0" animBg="1"/>
      <p:bldP spid="7" grpId="0" animBg="1"/>
      <p:bldP spid="24" grpId="0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22"/>
          <p:cNvSpPr/>
          <p:nvPr/>
        </p:nvSpPr>
        <p:spPr>
          <a:xfrm>
            <a:off x="1295400" y="3429000"/>
            <a:ext cx="7086600" cy="2133600"/>
          </a:xfrm>
          <a:prstGeom prst="flowChartProcess">
            <a:avLst/>
          </a:prstGeom>
          <a:solidFill>
            <a:srgbClr val="1C0D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Sequential Access Storage 21"/>
          <p:cNvSpPr/>
          <p:nvPr/>
        </p:nvSpPr>
        <p:spPr>
          <a:xfrm rot="5400000">
            <a:off x="5257800" y="-838200"/>
            <a:ext cx="2057400" cy="4343400"/>
          </a:xfrm>
          <a:prstGeom prst="flowChartMagneticTape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9144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ব্যবসায়ীর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505200"/>
            <a:ext cx="701040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বিভিন্ন ধরনের মালপত্র বেচাকেনা করেন।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২।বিদেশ পণ্য আমদানী করেন।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৩।দেশের পণ্য বিদেশে রপ্তানী করেন।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-24765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2781300" y="3390900"/>
            <a:ext cx="68580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047206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4"/>
          </p:cNvCxnSpPr>
          <p:nvPr/>
        </p:nvCxnSpPr>
        <p:spPr>
          <a:xfrm rot="16200000" flipH="1">
            <a:off x="5276850" y="3333750"/>
            <a:ext cx="6858000" cy="190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9911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87194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8305800" y="0"/>
            <a:ext cx="6096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8458200" y="5181600"/>
            <a:ext cx="685800" cy="1676400"/>
          </a:xfrm>
          <a:prstGeom prst="flowChartConnector">
            <a:avLst/>
          </a:prstGeom>
          <a:solidFill>
            <a:srgbClr val="06F41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304800" y="5257800"/>
            <a:ext cx="6858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04800" y="0"/>
            <a:ext cx="685800" cy="16764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TUR1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3048239" cy="24605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/>
      <p:bldP spid="4" grpId="0"/>
      <p:bldP spid="5" grpId="0" animBg="1"/>
      <p:bldP spid="5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09_banglapharma_390x2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14800"/>
            <a:ext cx="3314700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4191000" y="4724400"/>
            <a:ext cx="3810000" cy="101566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চাকরিজীবী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_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600200"/>
            <a:ext cx="38862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E:\zakir(pictur)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447800"/>
            <a:ext cx="3320737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Diamond 9"/>
          <p:cNvSpPr/>
          <p:nvPr/>
        </p:nvSpPr>
        <p:spPr>
          <a:xfrm rot="16200000">
            <a:off x="-410465" y="3153667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iamond 10"/>
          <p:cNvSpPr/>
          <p:nvPr/>
        </p:nvSpPr>
        <p:spPr>
          <a:xfrm rot="16200000">
            <a:off x="8181386" y="410467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 rot="16200000">
            <a:off x="8181384" y="5895386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iamond 13"/>
          <p:cNvSpPr/>
          <p:nvPr/>
        </p:nvSpPr>
        <p:spPr>
          <a:xfrm rot="16200000">
            <a:off x="8181386" y="3153667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iamond 14"/>
          <p:cNvSpPr/>
          <p:nvPr/>
        </p:nvSpPr>
        <p:spPr>
          <a:xfrm rot="16200000">
            <a:off x="-410467" y="5895385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 rot="16200000">
            <a:off x="-410465" y="410466"/>
            <a:ext cx="1373081" cy="552148"/>
          </a:xfrm>
          <a:prstGeom prst="diamond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iamond 19"/>
          <p:cNvSpPr/>
          <p:nvPr/>
        </p:nvSpPr>
        <p:spPr>
          <a:xfrm rot="10800000">
            <a:off x="2074284" y="45173"/>
            <a:ext cx="1373081" cy="552148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iamond 20"/>
          <p:cNvSpPr/>
          <p:nvPr/>
        </p:nvSpPr>
        <p:spPr>
          <a:xfrm rot="10800000">
            <a:off x="5715000" y="0"/>
            <a:ext cx="1373081" cy="552148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Diamond 21"/>
          <p:cNvSpPr/>
          <p:nvPr/>
        </p:nvSpPr>
        <p:spPr>
          <a:xfrm rot="10800000">
            <a:off x="6019800" y="6305852"/>
            <a:ext cx="1373081" cy="552148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Diamond 22"/>
          <p:cNvSpPr/>
          <p:nvPr/>
        </p:nvSpPr>
        <p:spPr>
          <a:xfrm rot="10800000">
            <a:off x="2286000" y="6305852"/>
            <a:ext cx="1373081" cy="552148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-380206" y="2056606"/>
            <a:ext cx="1371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8154194" y="4799806"/>
            <a:ext cx="1371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-380206" y="4799806"/>
            <a:ext cx="1371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Right Arrow 42"/>
          <p:cNvSpPr/>
          <p:nvPr/>
        </p:nvSpPr>
        <p:spPr>
          <a:xfrm>
            <a:off x="3505200" y="228600"/>
            <a:ext cx="22098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7467600" y="6477000"/>
            <a:ext cx="11430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7086600" y="228600"/>
            <a:ext cx="15240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3810000" y="6477000"/>
            <a:ext cx="2209800" cy="1524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685800" y="6400800"/>
            <a:ext cx="15240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457200" y="228600"/>
            <a:ext cx="1524000" cy="228600"/>
          </a:xfrm>
          <a:prstGeom prst="rightArrow">
            <a:avLst/>
          </a:prstGeom>
          <a:solidFill>
            <a:srgbClr val="7030A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8154194" y="2056606"/>
            <a:ext cx="1371600" cy="15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143000" y="457200"/>
            <a:ext cx="7024680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icter-2-300x225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648200" y="1371600"/>
            <a:ext cx="3714750" cy="270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433465" y="4872335"/>
            <a:ext cx="2286000" cy="923330"/>
          </a:xfrm>
          <a:prstGeom prst="rect">
            <a:avLst/>
          </a:prstGeom>
          <a:solidFill>
            <a:srgbClr val="06F4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গৃহকর্মী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57200" y="1381760"/>
            <a:ext cx="3505200" cy="30378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581400" y="533400"/>
            <a:ext cx="4758034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962400" y="838200"/>
            <a:ext cx="4572000" cy="1752600"/>
          </a:xfrm>
          <a:prstGeom prst="rect">
            <a:avLst/>
          </a:prstGeom>
          <a:solidFill>
            <a:srgbClr val="1FDB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8610600" y="3505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8610600" y="26670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8610600" y="1828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8610600" y="914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/>
          <p:cNvSpPr/>
          <p:nvPr/>
        </p:nvSpPr>
        <p:spPr>
          <a:xfrm rot="11109492">
            <a:off x="8577385" y="20311"/>
            <a:ext cx="533400" cy="8382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0" y="5486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>
            <a:off x="0" y="4648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/>
          <p:cNvSpPr/>
          <p:nvPr/>
        </p:nvSpPr>
        <p:spPr>
          <a:xfrm>
            <a:off x="0" y="3733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0" y="2743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>
            <a:off x="0" y="1828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/>
          <p:nvPr/>
        </p:nvSpPr>
        <p:spPr>
          <a:xfrm>
            <a:off x="0" y="914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rot="10800000">
            <a:off x="0" y="0"/>
            <a:ext cx="990600" cy="10668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/>
          <p:cNvSpPr/>
          <p:nvPr/>
        </p:nvSpPr>
        <p:spPr>
          <a:xfrm rot="14094251">
            <a:off x="794996" y="-21633"/>
            <a:ext cx="729615" cy="1018492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>
            <a:off x="8610600" y="60198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Isosceles Triangle 23"/>
          <p:cNvSpPr/>
          <p:nvPr/>
        </p:nvSpPr>
        <p:spPr>
          <a:xfrm>
            <a:off x="8610600" y="51816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/>
          <p:cNvSpPr/>
          <p:nvPr/>
        </p:nvSpPr>
        <p:spPr>
          <a:xfrm>
            <a:off x="8610600" y="43434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4876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Isosceles Triangle 26"/>
          <p:cNvSpPr/>
          <p:nvPr/>
        </p:nvSpPr>
        <p:spPr>
          <a:xfrm rot="14094251">
            <a:off x="2896543" y="40073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Isosceles Triangle 27"/>
          <p:cNvSpPr/>
          <p:nvPr/>
        </p:nvSpPr>
        <p:spPr>
          <a:xfrm rot="14094251">
            <a:off x="3887141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Isosceles Triangle 28"/>
          <p:cNvSpPr/>
          <p:nvPr/>
        </p:nvSpPr>
        <p:spPr>
          <a:xfrm rot="14094251">
            <a:off x="4953942" y="40071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Isosceles Triangle 29"/>
          <p:cNvSpPr/>
          <p:nvPr/>
        </p:nvSpPr>
        <p:spPr>
          <a:xfrm rot="14094251">
            <a:off x="6020742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Isosceles Triangle 30"/>
          <p:cNvSpPr/>
          <p:nvPr/>
        </p:nvSpPr>
        <p:spPr>
          <a:xfrm rot="14094251">
            <a:off x="7087542" y="40071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/>
          <p:cNvSpPr/>
          <p:nvPr/>
        </p:nvSpPr>
        <p:spPr>
          <a:xfrm rot="14094251">
            <a:off x="8078143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/>
          <p:cNvSpPr/>
          <p:nvPr/>
        </p:nvSpPr>
        <p:spPr>
          <a:xfrm rot="14094251">
            <a:off x="1905943" y="40072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Isosceles Triangle 33"/>
          <p:cNvSpPr/>
          <p:nvPr/>
        </p:nvSpPr>
        <p:spPr>
          <a:xfrm rot="5400000">
            <a:off x="3962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Isosceles Triangle 35"/>
          <p:cNvSpPr/>
          <p:nvPr/>
        </p:nvSpPr>
        <p:spPr>
          <a:xfrm rot="5400000">
            <a:off x="30480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Isosceles Triangle 36"/>
          <p:cNvSpPr/>
          <p:nvPr/>
        </p:nvSpPr>
        <p:spPr>
          <a:xfrm rot="5400000">
            <a:off x="2057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Isosceles Triangle 37"/>
          <p:cNvSpPr/>
          <p:nvPr/>
        </p:nvSpPr>
        <p:spPr>
          <a:xfrm rot="5400000">
            <a:off x="1066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/>
          <p:cNvSpPr/>
          <p:nvPr/>
        </p:nvSpPr>
        <p:spPr>
          <a:xfrm rot="5400000">
            <a:off x="152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66294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/>
          <p:cNvSpPr/>
          <p:nvPr/>
        </p:nvSpPr>
        <p:spPr>
          <a:xfrm rot="5400000">
            <a:off x="75438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/>
          <p:cNvSpPr/>
          <p:nvPr/>
        </p:nvSpPr>
        <p:spPr>
          <a:xfrm rot="5400000">
            <a:off x="5791200" y="6172200"/>
            <a:ext cx="533400" cy="838200"/>
          </a:xfrm>
          <a:prstGeom prst="triangle">
            <a:avLst>
              <a:gd name="adj" fmla="val 100000"/>
            </a:avLst>
          </a:prstGeom>
          <a:solidFill>
            <a:srgbClr val="FF0000"/>
          </a:solidFill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ame 44"/>
          <p:cNvSpPr/>
          <p:nvPr/>
        </p:nvSpPr>
        <p:spPr>
          <a:xfrm>
            <a:off x="533400" y="457200"/>
            <a:ext cx="8229600" cy="6019800"/>
          </a:xfrm>
          <a:prstGeom prst="frame">
            <a:avLst>
              <a:gd name="adj1" fmla="val 3526"/>
            </a:avLst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43400" y="1219200"/>
            <a:ext cx="388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গৃহকর্মীর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124200"/>
            <a:ext cx="7620000" cy="25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গ্রাম ও শহরের ঘরবাড়িতে সেবা দিয়ে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থাকেন।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গৃহের প্রয়োজন অনুযায়ী বিভিন্ন কাজ করেন।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685800" y="609600"/>
            <a:ext cx="3505200" cy="2209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8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Callout 13"/>
          <p:cNvSpPr/>
          <p:nvPr/>
        </p:nvSpPr>
        <p:spPr>
          <a:xfrm>
            <a:off x="2209800" y="1066800"/>
            <a:ext cx="4419600" cy="2286000"/>
          </a:xfrm>
          <a:prstGeom prst="downArrowCallout">
            <a:avLst>
              <a:gd name="adj1" fmla="val 13750"/>
              <a:gd name="adj2" fmla="val 30312"/>
              <a:gd name="adj3" fmla="val 46458"/>
              <a:gd name="adj4" fmla="val 49352"/>
            </a:avLst>
          </a:prstGeom>
          <a:solidFill>
            <a:srgbClr val="06F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6096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1534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88392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ecision 22"/>
          <p:cNvSpPr/>
          <p:nvPr/>
        </p:nvSpPr>
        <p:spPr>
          <a:xfrm rot="5400000">
            <a:off x="790507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 rot="5400000">
            <a:off x="790507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ecision 24"/>
          <p:cNvSpPr/>
          <p:nvPr/>
        </p:nvSpPr>
        <p:spPr>
          <a:xfrm rot="5400000">
            <a:off x="-32453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ecision 25"/>
          <p:cNvSpPr/>
          <p:nvPr/>
        </p:nvSpPr>
        <p:spPr>
          <a:xfrm rot="5400000">
            <a:off x="-32453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32-Point Star 26"/>
          <p:cNvSpPr/>
          <p:nvPr/>
        </p:nvSpPr>
        <p:spPr>
          <a:xfrm>
            <a:off x="4114800" y="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32-Point Star 28"/>
          <p:cNvSpPr/>
          <p:nvPr/>
        </p:nvSpPr>
        <p:spPr>
          <a:xfrm>
            <a:off x="8077200" y="29718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32-Point Star 29"/>
          <p:cNvSpPr/>
          <p:nvPr/>
        </p:nvSpPr>
        <p:spPr>
          <a:xfrm>
            <a:off x="0" y="27432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9144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3505200"/>
            <a:ext cx="71628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1C0DDF"/>
                </a:solidFill>
                <a:latin typeface="NikoshBAN" pitchFamily="2" charset="0"/>
                <a:cs typeface="NikoshBAN" pitchFamily="2" charset="0"/>
              </a:rPr>
              <a:t>ক দলঃ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পুলিশের কাজ কী?</a:t>
            </a:r>
          </a:p>
          <a:p>
            <a:r>
              <a:rPr lang="bn-IN" sz="4800" dirty="0" smtClean="0">
                <a:solidFill>
                  <a:srgbClr val="BE1CDE"/>
                </a:solidFill>
                <a:latin typeface="NikoshBAN" pitchFamily="2" charset="0"/>
                <a:cs typeface="NikoshBAN" pitchFamily="2" charset="0"/>
              </a:rPr>
              <a:t>খ দলঃ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প্রকৌশলীর কাজ লেখ।</a:t>
            </a:r>
          </a:p>
          <a:p>
            <a:r>
              <a:rPr lang="bn-IN" sz="4800" dirty="0" smtClean="0">
                <a:solidFill>
                  <a:srgbClr val="125808"/>
                </a:solidFill>
                <a:latin typeface="NikoshBAN" pitchFamily="2" charset="0"/>
                <a:cs typeface="NikoshBAN" pitchFamily="2" charset="0"/>
              </a:rPr>
              <a:t>গ দলঃ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আইনজীবীর কাজ লেখ।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13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/>
          <p:cNvSpPr/>
          <p:nvPr/>
        </p:nvSpPr>
        <p:spPr>
          <a:xfrm>
            <a:off x="6096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1534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88392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ecision 22"/>
          <p:cNvSpPr/>
          <p:nvPr/>
        </p:nvSpPr>
        <p:spPr>
          <a:xfrm rot="5400000">
            <a:off x="790507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 rot="5400000">
            <a:off x="790507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ecision 24"/>
          <p:cNvSpPr/>
          <p:nvPr/>
        </p:nvSpPr>
        <p:spPr>
          <a:xfrm rot="5400000">
            <a:off x="-32453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ecision 25"/>
          <p:cNvSpPr/>
          <p:nvPr/>
        </p:nvSpPr>
        <p:spPr>
          <a:xfrm rot="5400000">
            <a:off x="-32453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32-Point Star 26"/>
          <p:cNvSpPr/>
          <p:nvPr/>
        </p:nvSpPr>
        <p:spPr>
          <a:xfrm>
            <a:off x="4114800" y="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32-Point Star 28"/>
          <p:cNvSpPr/>
          <p:nvPr/>
        </p:nvSpPr>
        <p:spPr>
          <a:xfrm>
            <a:off x="8077200" y="29718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32-Point Star 29"/>
          <p:cNvSpPr/>
          <p:nvPr/>
        </p:nvSpPr>
        <p:spPr>
          <a:xfrm>
            <a:off x="0" y="27432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838200"/>
            <a:ext cx="3505200" cy="1569660"/>
          </a:xfrm>
          <a:prstGeom prst="rect">
            <a:avLst/>
          </a:prstGeom>
          <a:solidFill>
            <a:srgbClr val="06F411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514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শুন্যস্থান পূরন করঃ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03860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endParaRPr lang="bn-IN" sz="3600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১।দেশের আইনশৃংখলা রক্ষায় ----------- কাজ করে।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২।আদালতে দুই পক্ষেই------------ থাকেন।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৩।------------- আদালতে অপরাধীর বিচার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400" y="3352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5257800" y="3352800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আইনজীবী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3.7037E-7 L -0.13733 0.318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4.44444E-6 L 0.16667 0.0817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44444E-6 L -0.11667 0.222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13" grpId="0" animBg="1"/>
      <p:bldP spid="16" grpId="0"/>
      <p:bldP spid="20" grpId="0" build="allAtOnce"/>
      <p:bldP spid="20" grpId="1" build="allAtOnce"/>
      <p:bldP spid="21" grpId="0"/>
      <p:bldP spid="21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>
            <a:off x="0" y="0"/>
            <a:ext cx="2057400" cy="2209800"/>
          </a:xfrm>
          <a:prstGeom prst="halfFrame">
            <a:avLst>
              <a:gd name="adj1" fmla="val 16007"/>
              <a:gd name="adj2" fmla="val 17513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7086600" y="4648200"/>
            <a:ext cx="2057400" cy="2209800"/>
          </a:xfrm>
          <a:prstGeom prst="halfFrame">
            <a:avLst>
              <a:gd name="adj1" fmla="val 16007"/>
              <a:gd name="adj2" fmla="val 17513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4724400"/>
            <a:ext cx="2057400" cy="2209800"/>
          </a:xfrm>
          <a:prstGeom prst="halfFrame">
            <a:avLst>
              <a:gd name="adj1" fmla="val 16007"/>
              <a:gd name="adj2" fmla="val 175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010400" y="-76200"/>
            <a:ext cx="2057400" cy="2209800"/>
          </a:xfrm>
          <a:prstGeom prst="halfFrame">
            <a:avLst>
              <a:gd name="adj1" fmla="val 16007"/>
              <a:gd name="adj2" fmla="val 175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676400" y="0"/>
            <a:ext cx="5410200" cy="2362200"/>
          </a:xfrm>
          <a:prstGeom prst="flowChartTermina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7-Point Star 13"/>
          <p:cNvSpPr/>
          <p:nvPr/>
        </p:nvSpPr>
        <p:spPr>
          <a:xfrm>
            <a:off x="-76200" y="2438400"/>
            <a:ext cx="6096000" cy="1752600"/>
          </a:xfrm>
          <a:prstGeom prst="star7">
            <a:avLst>
              <a:gd name="adj" fmla="val 41815"/>
              <a:gd name="hf" fmla="val 102572"/>
              <a:gd name="vf" fmla="val 10521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un 14"/>
          <p:cNvSpPr/>
          <p:nvPr/>
        </p:nvSpPr>
        <p:spPr>
          <a:xfrm>
            <a:off x="7543800" y="457200"/>
            <a:ext cx="1066800" cy="11430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3810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96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2819400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জাকির হোসেন</a:t>
            </a:r>
            <a:endParaRPr lang="en-US" sz="6600" dirty="0"/>
          </a:p>
        </p:txBody>
      </p:sp>
      <p:sp>
        <p:nvSpPr>
          <p:cNvPr id="16" name="Rectangle 15"/>
          <p:cNvSpPr/>
          <p:nvPr/>
        </p:nvSpPr>
        <p:spPr>
          <a:xfrm>
            <a:off x="685800" y="53340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সহকারি শিক্ষক, চরকাশিমনগর সরকারি প্রাথমিক বিদ্যালয়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বেলাব, নরসিংদী।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3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9667" y="2057400"/>
            <a:ext cx="207433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0" grpId="1" animBg="1"/>
      <p:bldP spid="14" grpId="0" animBg="1"/>
      <p:bldP spid="15" grpId="0" animBg="1"/>
      <p:bldP spid="17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/>
          <p:cNvSpPr/>
          <p:nvPr/>
        </p:nvSpPr>
        <p:spPr>
          <a:xfrm>
            <a:off x="6096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1534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88392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ecision 22"/>
          <p:cNvSpPr/>
          <p:nvPr/>
        </p:nvSpPr>
        <p:spPr>
          <a:xfrm rot="5400000">
            <a:off x="790507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 rot="5400000">
            <a:off x="790507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ecision 24"/>
          <p:cNvSpPr/>
          <p:nvPr/>
        </p:nvSpPr>
        <p:spPr>
          <a:xfrm rot="5400000">
            <a:off x="-32453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ecision 25"/>
          <p:cNvSpPr/>
          <p:nvPr/>
        </p:nvSpPr>
        <p:spPr>
          <a:xfrm rot="5400000">
            <a:off x="-32453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32-Point Star 26"/>
          <p:cNvSpPr/>
          <p:nvPr/>
        </p:nvSpPr>
        <p:spPr>
          <a:xfrm>
            <a:off x="4114800" y="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32-Point Star 28"/>
          <p:cNvSpPr/>
          <p:nvPr/>
        </p:nvSpPr>
        <p:spPr>
          <a:xfrm>
            <a:off x="8077200" y="29718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32-Point Star 29"/>
          <p:cNvSpPr/>
          <p:nvPr/>
        </p:nvSpPr>
        <p:spPr>
          <a:xfrm>
            <a:off x="0" y="27432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838200"/>
            <a:ext cx="3505200" cy="1569660"/>
          </a:xfrm>
          <a:prstGeom prst="rect">
            <a:avLst/>
          </a:prstGeom>
          <a:solidFill>
            <a:srgbClr val="06F411"/>
          </a:solidFill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0" y="25146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শুন্যস্থান পূরন করঃ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3441680"/>
            <a:ext cx="670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বিচারক</a:t>
            </a:r>
            <a:endParaRPr lang="bn-IN" sz="3600" b="1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১।দেশের আইনশৃংখলা রক্ষায় ----------- কাজ করে।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২।আদালতে দুই পক্ষেই------------ থাকেন।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৩।------------- আদালতে অপরাধীর বিচার করেন।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62400" y="3352800"/>
            <a:ext cx="121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3352800"/>
            <a:ext cx="1790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আইনজীবী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5399 0.2960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253 0.0488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-0.1283 0.23773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13" grpId="0" animBg="1"/>
      <p:bldP spid="16" grpId="0"/>
      <p:bldP spid="20" grpId="0" build="allAtOnce"/>
      <p:bldP spid="21" grpId="0" build="allAtOnce"/>
      <p:bldP spid="2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Terminator 14"/>
          <p:cNvSpPr/>
          <p:nvPr/>
        </p:nvSpPr>
        <p:spPr>
          <a:xfrm>
            <a:off x="6096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1534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88392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ecision 22"/>
          <p:cNvSpPr/>
          <p:nvPr/>
        </p:nvSpPr>
        <p:spPr>
          <a:xfrm rot="5400000">
            <a:off x="790507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 rot="5400000">
            <a:off x="790507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ecision 24"/>
          <p:cNvSpPr/>
          <p:nvPr/>
        </p:nvSpPr>
        <p:spPr>
          <a:xfrm rot="5400000">
            <a:off x="-32453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ecision 25"/>
          <p:cNvSpPr/>
          <p:nvPr/>
        </p:nvSpPr>
        <p:spPr>
          <a:xfrm rot="5400000">
            <a:off x="-32453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32-Point Star 26"/>
          <p:cNvSpPr/>
          <p:nvPr/>
        </p:nvSpPr>
        <p:spPr>
          <a:xfrm>
            <a:off x="4114800" y="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32-Point Star 28"/>
          <p:cNvSpPr/>
          <p:nvPr/>
        </p:nvSpPr>
        <p:spPr>
          <a:xfrm>
            <a:off x="8077200" y="29718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32-Point Star 29"/>
          <p:cNvSpPr/>
          <p:nvPr/>
        </p:nvSpPr>
        <p:spPr>
          <a:xfrm>
            <a:off x="0" y="27432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914400"/>
            <a:ext cx="6096000" cy="769441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নিচের প্রশ্নগুলোর ঊত্তর খাতায় লেখ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3276600"/>
            <a:ext cx="5943600" cy="14465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১।প্রকৌশলীর কাজ কী?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২।ব্যবসায়ী কী কী করেন?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3886200" y="1676400"/>
            <a:ext cx="1066800" cy="1447800"/>
          </a:xfrm>
          <a:prstGeom prst="downArrow">
            <a:avLst/>
          </a:prstGeom>
          <a:solidFill>
            <a:srgbClr val="CC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 animBg="1"/>
      <p:bldP spid="22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-24765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2781300" y="3390900"/>
            <a:ext cx="68580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047206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4"/>
          </p:cNvCxnSpPr>
          <p:nvPr/>
        </p:nvCxnSpPr>
        <p:spPr>
          <a:xfrm rot="16200000" flipH="1">
            <a:off x="5276850" y="3333750"/>
            <a:ext cx="6858000" cy="190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9911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87194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8305800" y="0"/>
            <a:ext cx="6096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8458200" y="5181600"/>
            <a:ext cx="685800" cy="16764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304800" y="5257800"/>
            <a:ext cx="6858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04800" y="0"/>
            <a:ext cx="685800" cy="16764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609600"/>
            <a:ext cx="71628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বাম পাশের সাথে ডান পাশের শব্দের মিল কর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32766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ক) গ্রাম ও শহরের ঘরবাড়িতে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করিজীবী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খ)সরকারি ও বেসরকারি অফিসে কাজ করেন             পুলিশ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গ) নিরাপদে চলাচলে মানুষকে সহায়তা করে               গৃহকর্মী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Sort 24"/>
          <p:cNvSpPr/>
          <p:nvPr/>
        </p:nvSpPr>
        <p:spPr>
          <a:xfrm>
            <a:off x="5638800" y="3276600"/>
            <a:ext cx="45719" cy="1143000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181600" y="35052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953000" y="3810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05400" y="3429000"/>
            <a:ext cx="10668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14" grpId="0" animBg="1"/>
      <p:bldP spid="23" grpId="0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-24765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2781300" y="3390900"/>
            <a:ext cx="68580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-3047206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4"/>
          </p:cNvCxnSpPr>
          <p:nvPr/>
        </p:nvCxnSpPr>
        <p:spPr>
          <a:xfrm rot="16200000" flipH="1">
            <a:off x="5276850" y="3333750"/>
            <a:ext cx="6858000" cy="1905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9911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487194" y="3428206"/>
            <a:ext cx="685800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8305800" y="0"/>
            <a:ext cx="6096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8458200" y="5181600"/>
            <a:ext cx="685800" cy="16764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304800" y="5257800"/>
            <a:ext cx="685800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04800" y="0"/>
            <a:ext cx="685800" cy="16764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304800"/>
            <a:ext cx="2971800" cy="1015663"/>
          </a:xfrm>
          <a:prstGeom prst="rect">
            <a:avLst/>
          </a:prstGeom>
          <a:solidFill>
            <a:srgbClr val="BE1CDE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0" y="2514600"/>
            <a:ext cx="7239000" cy="258532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তোমার পরিবারের সদস্যগণ কে কোন পেশায় নিয়োজিত তা লিখে নিয়ে আসবে।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  <p:bldP spid="14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52800" y="5257800"/>
            <a:ext cx="2501006" cy="132343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 flipV="1">
          <a:off x="0" y="6705600"/>
          <a:ext cx="45719" cy="1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2" descr="E:\zakir(pictur)\ফুল\rose_0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219200"/>
            <a:ext cx="8534400" cy="374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D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05200" y="838200"/>
            <a:ext cx="2971800" cy="1066800"/>
          </a:xfrm>
          <a:prstGeom prst="rect">
            <a:avLst/>
          </a:prstGeom>
          <a:solidFill>
            <a:srgbClr val="760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3124202" y="3428997"/>
            <a:ext cx="6858003" cy="3"/>
          </a:xfrm>
          <a:prstGeom prst="line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410597" y="3428603"/>
            <a:ext cx="6858000" cy="79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382000" y="396379"/>
            <a:ext cx="541322" cy="3808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01000" y="396379"/>
            <a:ext cx="541322" cy="3808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00999" y="588497"/>
            <a:ext cx="1082645" cy="4188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8153400" y="486886"/>
            <a:ext cx="108264" cy="4772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8458200" y="486886"/>
            <a:ext cx="108264" cy="4772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Decision 21"/>
          <p:cNvSpPr/>
          <p:nvPr/>
        </p:nvSpPr>
        <p:spPr>
          <a:xfrm>
            <a:off x="8229599" y="685006"/>
            <a:ext cx="324793" cy="4772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381000" y="5425579"/>
            <a:ext cx="541322" cy="3808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0" y="5425579"/>
            <a:ext cx="541322" cy="3808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5" name="Oval 24"/>
          <p:cNvSpPr/>
          <p:nvPr/>
        </p:nvSpPr>
        <p:spPr>
          <a:xfrm>
            <a:off x="-1" y="5617697"/>
            <a:ext cx="1082645" cy="41888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Connector 25"/>
          <p:cNvSpPr/>
          <p:nvPr/>
        </p:nvSpPr>
        <p:spPr>
          <a:xfrm>
            <a:off x="152400" y="5516086"/>
            <a:ext cx="108264" cy="4772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lowchart: Connector 26"/>
          <p:cNvSpPr/>
          <p:nvPr/>
        </p:nvSpPr>
        <p:spPr>
          <a:xfrm>
            <a:off x="457200" y="5516086"/>
            <a:ext cx="108264" cy="47722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Decision 27"/>
          <p:cNvSpPr/>
          <p:nvPr/>
        </p:nvSpPr>
        <p:spPr>
          <a:xfrm>
            <a:off x="228599" y="5714206"/>
            <a:ext cx="324793" cy="47722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304800" y="1585566"/>
            <a:ext cx="649586" cy="5712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8381999" y="4858932"/>
            <a:ext cx="433059" cy="49505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505200" y="762000"/>
            <a:ext cx="302222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" y="4419600"/>
            <a:ext cx="77724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*বিভিন্ন পেশার  নাম বলতে ও লিখতে পারবে।</a:t>
            </a:r>
          </a:p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*বিভিন্ন পেশার  মানুষের  কাজ বলতে ও লিখতে পারবে।</a:t>
            </a:r>
          </a:p>
          <a:p>
            <a:pPr algn="ctr"/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সকল পেশার মানুষের মর্যাদা  </a:t>
            </a:r>
            <a:r>
              <a:rPr lang="bn-IN" sz="3200" i="1" dirty="0" smtClean="0">
                <a:latin typeface="NikoshBAN" pitchFamily="2" charset="0"/>
                <a:cs typeface="NikoshBAN" pitchFamily="2" charset="0"/>
              </a:rPr>
              <a:t>ঊপলব্ধি </a:t>
            </a:r>
            <a:r>
              <a:rPr lang="en-US" sz="3200" i="1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-2400301" y="3390108"/>
            <a:ext cx="6629403" cy="1588"/>
          </a:xfrm>
          <a:prstGeom prst="line">
            <a:avLst/>
          </a:prstGeom>
          <a:ln w="57150">
            <a:solidFill>
              <a:srgbClr val="00206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647802" y="3428603"/>
            <a:ext cx="6858000" cy="79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6754_553047138050295_3677056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0"/>
            <a:ext cx="2948299" cy="381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Horizontal Scroll 5"/>
          <p:cNvSpPr/>
          <p:nvPr/>
        </p:nvSpPr>
        <p:spPr>
          <a:xfrm rot="5400000">
            <a:off x="4381500" y="2400300"/>
            <a:ext cx="5410200" cy="1524000"/>
          </a:xfrm>
          <a:prstGeom prst="horizontalScroll">
            <a:avLst>
              <a:gd name="adj" fmla="val 9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 rot="5400000">
            <a:off x="7086600" y="1143000"/>
            <a:ext cx="3200400" cy="914400"/>
          </a:xfrm>
          <a:prstGeom prst="wedgeRoundRectCallout">
            <a:avLst>
              <a:gd name="adj1" fmla="val -18409"/>
              <a:gd name="adj2" fmla="val 101323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7188488" y="13459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 আমরা পড়ব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5421243" y="3189357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 পেশার মর্যাদা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364710145female-pol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38600"/>
            <a:ext cx="5943600" cy="266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7" name="Picture 16" descr="indian-washer-man-thumb16704708.jpg"/>
          <p:cNvPicPr>
            <a:picLocks noChangeAspect="1"/>
          </p:cNvPicPr>
          <p:nvPr/>
        </p:nvPicPr>
        <p:blipFill>
          <a:blip r:embed="rId4" cstate="print"/>
          <a:srcRect b="5970"/>
          <a:stretch>
            <a:fillRect/>
          </a:stretch>
        </p:blipFill>
        <p:spPr>
          <a:xfrm>
            <a:off x="152400" y="150876"/>
            <a:ext cx="2560093" cy="34305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2971800" y="4876800"/>
            <a:ext cx="2514600" cy="990600"/>
          </a:xfrm>
          <a:prstGeom prst="ellipse">
            <a:avLst/>
          </a:prstGeom>
          <a:solidFill>
            <a:srgbClr val="06F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752600" y="892314"/>
            <a:ext cx="5410200" cy="457200"/>
          </a:xfrm>
          <a:prstGeom prst="rect">
            <a:avLst/>
          </a:prstGeom>
          <a:solidFill>
            <a:srgbClr val="A50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7924801" y="304800"/>
            <a:ext cx="8382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8077201" y="7620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miley Face 5"/>
          <p:cNvSpPr/>
          <p:nvPr/>
        </p:nvSpPr>
        <p:spPr>
          <a:xfrm>
            <a:off x="304800" y="5334000"/>
            <a:ext cx="6858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Connector 6"/>
          <p:cNvSpPr/>
          <p:nvPr/>
        </p:nvSpPr>
        <p:spPr>
          <a:xfrm>
            <a:off x="8382001" y="7620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oon 7"/>
          <p:cNvSpPr/>
          <p:nvPr/>
        </p:nvSpPr>
        <p:spPr>
          <a:xfrm rot="4046017">
            <a:off x="7809219" y="405940"/>
            <a:ext cx="490873" cy="407321"/>
          </a:xfrm>
          <a:prstGeom prst="moon">
            <a:avLst>
              <a:gd name="adj" fmla="val 4450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oon 8"/>
          <p:cNvSpPr/>
          <p:nvPr/>
        </p:nvSpPr>
        <p:spPr>
          <a:xfrm rot="7183238">
            <a:off x="8458179" y="447903"/>
            <a:ext cx="386080" cy="399595"/>
          </a:xfrm>
          <a:prstGeom prst="moon">
            <a:avLst>
              <a:gd name="adj" fmla="val 4180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oon 9"/>
          <p:cNvSpPr/>
          <p:nvPr/>
        </p:nvSpPr>
        <p:spPr>
          <a:xfrm rot="16200000">
            <a:off x="8191501" y="952500"/>
            <a:ext cx="304800" cy="533400"/>
          </a:xfrm>
          <a:prstGeom prst="moon">
            <a:avLst>
              <a:gd name="adj" fmla="val 164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-1789906" y="3085306"/>
            <a:ext cx="46482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-1370806" y="3199606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171406" y="3962400"/>
            <a:ext cx="4877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" idx="4"/>
          </p:cNvCxnSpPr>
          <p:nvPr/>
        </p:nvCxnSpPr>
        <p:spPr>
          <a:xfrm rot="16200000" flipH="1">
            <a:off x="5886450" y="3981450"/>
            <a:ext cx="4953000" cy="380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81000" y="381000"/>
            <a:ext cx="838200" cy="1219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Connector 23"/>
          <p:cNvSpPr/>
          <p:nvPr/>
        </p:nvSpPr>
        <p:spPr>
          <a:xfrm>
            <a:off x="533400" y="8382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Connector 24"/>
          <p:cNvSpPr/>
          <p:nvPr/>
        </p:nvSpPr>
        <p:spPr>
          <a:xfrm>
            <a:off x="838200" y="838200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Moon 25"/>
          <p:cNvSpPr/>
          <p:nvPr/>
        </p:nvSpPr>
        <p:spPr>
          <a:xfrm rot="4046017">
            <a:off x="265418" y="482140"/>
            <a:ext cx="490873" cy="407321"/>
          </a:xfrm>
          <a:prstGeom prst="moon">
            <a:avLst>
              <a:gd name="adj" fmla="val 4450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Moon 26"/>
          <p:cNvSpPr/>
          <p:nvPr/>
        </p:nvSpPr>
        <p:spPr>
          <a:xfrm rot="7183238">
            <a:off x="914378" y="524103"/>
            <a:ext cx="386080" cy="399595"/>
          </a:xfrm>
          <a:prstGeom prst="moon">
            <a:avLst>
              <a:gd name="adj" fmla="val 41804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Moon 27"/>
          <p:cNvSpPr/>
          <p:nvPr/>
        </p:nvSpPr>
        <p:spPr>
          <a:xfrm rot="16200000">
            <a:off x="647700" y="1028700"/>
            <a:ext cx="304800" cy="533400"/>
          </a:xfrm>
          <a:prstGeom prst="moon">
            <a:avLst>
              <a:gd name="adj" fmla="val 164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miley Face 31"/>
          <p:cNvSpPr/>
          <p:nvPr/>
        </p:nvSpPr>
        <p:spPr>
          <a:xfrm>
            <a:off x="8153400" y="5410200"/>
            <a:ext cx="685800" cy="1143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MOI000014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429000" cy="2169368"/>
          </a:xfrm>
          <a:prstGeom prst="rect">
            <a:avLst/>
          </a:prstGeom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9" name="TextBox 28"/>
          <p:cNvSpPr txBox="1"/>
          <p:nvPr/>
        </p:nvSpPr>
        <p:spPr>
          <a:xfrm>
            <a:off x="2819400" y="4953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5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29" descr="Jud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3581400" cy="21769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3" name="TextBox 32"/>
          <p:cNvSpPr txBox="1"/>
          <p:nvPr/>
        </p:nvSpPr>
        <p:spPr>
          <a:xfrm>
            <a:off x="1981200" y="816114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1C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2-Point Star 34"/>
          <p:cNvSpPr/>
          <p:nvPr/>
        </p:nvSpPr>
        <p:spPr>
          <a:xfrm>
            <a:off x="457200" y="609600"/>
            <a:ext cx="8229600" cy="2895600"/>
          </a:xfrm>
          <a:prstGeom prst="star32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304800" y="304800"/>
            <a:ext cx="8534400" cy="6248400"/>
          </a:xfrm>
          <a:prstGeom prst="frame">
            <a:avLst>
              <a:gd name="adj1" fmla="val 1830"/>
            </a:avLst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 hidden="1"/>
          <p:cNvCxnSpPr/>
          <p:nvPr/>
        </p:nvCxnSpPr>
        <p:spPr>
          <a:xfrm rot="5400000">
            <a:off x="-1485900" y="3619500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-3429000" y="3429000"/>
            <a:ext cx="6858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5676900" y="3390900"/>
            <a:ext cx="6858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0"/>
            <a:ext cx="914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6858000"/>
            <a:ext cx="9144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Flowchart: Multidocument 28"/>
          <p:cNvSpPr/>
          <p:nvPr/>
        </p:nvSpPr>
        <p:spPr>
          <a:xfrm>
            <a:off x="8991600" y="76200"/>
            <a:ext cx="152400" cy="678180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Multidocument 29"/>
          <p:cNvSpPr/>
          <p:nvPr/>
        </p:nvSpPr>
        <p:spPr>
          <a:xfrm>
            <a:off x="0" y="0"/>
            <a:ext cx="152400" cy="6781800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iagonal Stripe 30"/>
          <p:cNvSpPr/>
          <p:nvPr/>
        </p:nvSpPr>
        <p:spPr>
          <a:xfrm rot="5037885">
            <a:off x="4103909" y="-4102929"/>
            <a:ext cx="914400" cy="8664261"/>
          </a:xfrm>
          <a:prstGeom prst="diagStripe">
            <a:avLst>
              <a:gd name="adj" fmla="val 7910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1447800"/>
            <a:ext cx="54906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বিচারকের কাজঃ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3400" y="4419600"/>
            <a:ext cx="8229600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যারা আইন অমান্য করে অথবা অপরাধমূলক  কাজ করে, বিচারক আদালতে তাদের বিচার করেন।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4" grpId="0" animBg="1"/>
      <p:bldP spid="29" grpId="0" animBg="1"/>
      <p:bldP spid="30" grpId="0" animBg="1"/>
      <p:bldP spid="31" grpId="0" animBg="1"/>
      <p:bldP spid="31" grpId="1" animBg="1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905000" y="609600"/>
            <a:ext cx="5105400" cy="914400"/>
          </a:xfrm>
          <a:prstGeom prst="rect">
            <a:avLst/>
          </a:prstGeom>
          <a:solidFill>
            <a:srgbClr val="06F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nut 2"/>
          <p:cNvSpPr/>
          <p:nvPr/>
        </p:nvSpPr>
        <p:spPr>
          <a:xfrm>
            <a:off x="0" y="0"/>
            <a:ext cx="533400" cy="914400"/>
          </a:xfrm>
          <a:prstGeom prst="donut">
            <a:avLst>
              <a:gd name="adj" fmla="val 272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0" y="5943600"/>
            <a:ext cx="533400" cy="914400"/>
          </a:xfrm>
          <a:prstGeom prst="donut">
            <a:avLst>
              <a:gd name="adj" fmla="val 272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8610600" y="5943600"/>
            <a:ext cx="533400" cy="914400"/>
          </a:xfrm>
          <a:prstGeom prst="donut">
            <a:avLst>
              <a:gd name="adj" fmla="val 272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8610600" y="0"/>
            <a:ext cx="533400" cy="914400"/>
          </a:xfrm>
          <a:prstGeom prst="donut">
            <a:avLst>
              <a:gd name="adj" fmla="val 27209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flipH="1">
            <a:off x="45719" y="914400"/>
            <a:ext cx="182881" cy="5029200"/>
          </a:xfrm>
          <a:prstGeom prst="downArrow">
            <a:avLst/>
          </a:prstGeom>
          <a:solidFill>
            <a:srgbClr val="002060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8686800" y="914400"/>
            <a:ext cx="152400" cy="5029200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304800" y="914400"/>
            <a:ext cx="152400" cy="5029200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 flipH="1">
            <a:off x="8961119" y="914400"/>
            <a:ext cx="182881" cy="5029200"/>
          </a:xfrm>
          <a:prstGeom prst="downArrow">
            <a:avLst/>
          </a:prstGeom>
          <a:solidFill>
            <a:srgbClr val="5622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ightning Bolt 14"/>
          <p:cNvSpPr/>
          <p:nvPr/>
        </p:nvSpPr>
        <p:spPr>
          <a:xfrm rot="5794580">
            <a:off x="4002445" y="-3699881"/>
            <a:ext cx="1295400" cy="8132604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ightning Bolt 15"/>
          <p:cNvSpPr/>
          <p:nvPr/>
        </p:nvSpPr>
        <p:spPr>
          <a:xfrm rot="16603058">
            <a:off x="3847451" y="2539012"/>
            <a:ext cx="1295400" cy="8132604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depositphotos_9222678-Female-law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00200"/>
            <a:ext cx="3276600" cy="2438400"/>
          </a:xfrm>
          <a:prstGeom prst="rect">
            <a:avLst/>
          </a:prstGeom>
          <a:ln w="9525">
            <a:solidFill>
              <a:srgbClr val="FFC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8" name="Picture 17" descr="2011-10-24-16-30-47-021800800-untitled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00200"/>
            <a:ext cx="3200400" cy="2438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0" name="TextBox 19"/>
          <p:cNvSpPr txBox="1"/>
          <p:nvPr/>
        </p:nvSpPr>
        <p:spPr>
          <a:xfrm>
            <a:off x="2743200" y="4648200"/>
            <a:ext cx="35814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আইনজীবী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5000" y="685800"/>
            <a:ext cx="5254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F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owchart: Process 22"/>
          <p:cNvSpPr/>
          <p:nvPr/>
        </p:nvSpPr>
        <p:spPr>
          <a:xfrm>
            <a:off x="1066800" y="4953000"/>
            <a:ext cx="7315200" cy="1524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lowchart: Sequential Access Storage 21"/>
          <p:cNvSpPr/>
          <p:nvPr/>
        </p:nvSpPr>
        <p:spPr>
          <a:xfrm rot="5400000">
            <a:off x="3622916" y="263284"/>
            <a:ext cx="2438402" cy="678863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3276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আইনজীবীর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029200"/>
            <a:ext cx="7239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আইনজীবীরা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আদালতকে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করেন।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-24765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-2781300" y="3390900"/>
            <a:ext cx="6858000" cy="76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2588" y="0"/>
            <a:ext cx="2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9" idx="4"/>
          </p:cNvCxnSpPr>
          <p:nvPr/>
        </p:nvCxnSpPr>
        <p:spPr>
          <a:xfrm rot="16200000" flipH="1">
            <a:off x="5279048" y="3331552"/>
            <a:ext cx="6858000" cy="19489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991100" y="3390900"/>
            <a:ext cx="6858000" cy="76200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916988" y="0"/>
            <a:ext cx="20" cy="1588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owchart: Connector 17"/>
          <p:cNvSpPr/>
          <p:nvPr/>
        </p:nvSpPr>
        <p:spPr>
          <a:xfrm>
            <a:off x="8305799" y="0"/>
            <a:ext cx="617415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8458200" y="5181600"/>
            <a:ext cx="694592" cy="1676400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304800" y="5257800"/>
            <a:ext cx="694592" cy="16002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304800" y="0"/>
            <a:ext cx="694592" cy="1676400"/>
          </a:xfrm>
          <a:prstGeom prst="flowChartConnector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 descr="2011-10-24-16-30-47-021800800-untitled-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0"/>
            <a:ext cx="3200400" cy="2438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/>
      <p:bldP spid="4" grpId="0"/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 rot="5400000">
            <a:off x="3810000" y="4267200"/>
            <a:ext cx="1066800" cy="2209800"/>
          </a:xfrm>
          <a:prstGeom prst="rect">
            <a:avLst/>
          </a:prstGeom>
          <a:solidFill>
            <a:srgbClr val="06F4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Terminator 14"/>
          <p:cNvSpPr/>
          <p:nvPr/>
        </p:nvSpPr>
        <p:spPr>
          <a:xfrm>
            <a:off x="6096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Terminator 16"/>
          <p:cNvSpPr/>
          <p:nvPr/>
        </p:nvSpPr>
        <p:spPr>
          <a:xfrm>
            <a:off x="81534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Terminator 17"/>
          <p:cNvSpPr/>
          <p:nvPr/>
        </p:nvSpPr>
        <p:spPr>
          <a:xfrm>
            <a:off x="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lowchart: Terminator 18"/>
          <p:cNvSpPr/>
          <p:nvPr/>
        </p:nvSpPr>
        <p:spPr>
          <a:xfrm>
            <a:off x="8839200" y="0"/>
            <a:ext cx="76200" cy="6858000"/>
          </a:xfrm>
          <a:prstGeom prst="flowChartTerminator">
            <a:avLst/>
          </a:prstGeom>
          <a:solidFill>
            <a:srgbClr val="00B0F0"/>
          </a:soli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Decision 22"/>
          <p:cNvSpPr/>
          <p:nvPr/>
        </p:nvSpPr>
        <p:spPr>
          <a:xfrm rot="5400000">
            <a:off x="790507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Decision 23"/>
          <p:cNvSpPr/>
          <p:nvPr/>
        </p:nvSpPr>
        <p:spPr>
          <a:xfrm rot="5400000">
            <a:off x="790507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Decision 24"/>
          <p:cNvSpPr/>
          <p:nvPr/>
        </p:nvSpPr>
        <p:spPr>
          <a:xfrm rot="5400000">
            <a:off x="-324530" y="324530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lowchart: Decision 25"/>
          <p:cNvSpPr/>
          <p:nvPr/>
        </p:nvSpPr>
        <p:spPr>
          <a:xfrm rot="5400000">
            <a:off x="-324530" y="5963329"/>
            <a:ext cx="1219201" cy="570141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32-Point Star 26"/>
          <p:cNvSpPr/>
          <p:nvPr/>
        </p:nvSpPr>
        <p:spPr>
          <a:xfrm>
            <a:off x="4114800" y="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32-Point Star 28"/>
          <p:cNvSpPr/>
          <p:nvPr/>
        </p:nvSpPr>
        <p:spPr>
          <a:xfrm>
            <a:off x="8077200" y="29718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32-Point Star 29"/>
          <p:cNvSpPr/>
          <p:nvPr/>
        </p:nvSpPr>
        <p:spPr>
          <a:xfrm>
            <a:off x="0" y="2743200"/>
            <a:ext cx="1066800" cy="762000"/>
          </a:xfrm>
          <a:prstGeom prst="star32">
            <a:avLst>
              <a:gd name="adj" fmla="val 25000"/>
            </a:avLst>
          </a:prstGeom>
          <a:solidFill>
            <a:srgbClr val="FFFF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3" descr="E:\zakir(pictur)\zakir 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19200"/>
            <a:ext cx="3104179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8394261728_6235c51559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19200"/>
            <a:ext cx="3733800" cy="2755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8" name="TextBox 27"/>
          <p:cNvSpPr txBox="1"/>
          <p:nvPr/>
        </p:nvSpPr>
        <p:spPr>
          <a:xfrm>
            <a:off x="3259098" y="4818102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125808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endParaRPr lang="en-US" sz="6600" b="1" dirty="0">
              <a:solidFill>
                <a:srgbClr val="125808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33600" y="457200"/>
            <a:ext cx="4249881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8" grpId="0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388</Words>
  <Application>Microsoft Office PowerPoint</Application>
  <PresentationFormat>On-screen Show (4:3)</PresentationFormat>
  <Paragraphs>78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Flow</vt:lpstr>
      <vt:lpstr>1_Trek</vt:lpstr>
      <vt:lpstr>Verve</vt:lpstr>
      <vt:lpstr>Opulent</vt:lpstr>
      <vt:lpstr>1_Flow</vt:lpstr>
      <vt:lpstr>Aspect</vt:lpstr>
      <vt:lpstr>Office Theme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198</cp:revision>
  <dcterms:created xsi:type="dcterms:W3CDTF">2006-08-16T00:00:00Z</dcterms:created>
  <dcterms:modified xsi:type="dcterms:W3CDTF">2014-01-17T16:30:15Z</dcterms:modified>
</cp:coreProperties>
</file>